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0" r:id="rId2"/>
    <p:sldId id="261" r:id="rId3"/>
    <p:sldId id="262" r:id="rId4"/>
    <p:sldId id="263" r:id="rId5"/>
    <p:sldId id="256" r:id="rId6"/>
    <p:sldId id="257" r:id="rId7"/>
    <p:sldId id="258" r:id="rId8"/>
    <p:sldId id="264" r:id="rId9"/>
    <p:sldId id="268" r:id="rId10"/>
    <p:sldId id="266" r:id="rId11"/>
    <p:sldId id="269" r:id="rId12"/>
    <p:sldId id="270" r:id="rId13"/>
    <p:sldId id="272" r:id="rId14"/>
    <p:sldId id="274" r:id="rId15"/>
    <p:sldId id="275" r:id="rId16"/>
    <p:sldId id="276" r:id="rId17"/>
    <p:sldId id="277" r:id="rId18"/>
    <p:sldId id="279" r:id="rId19"/>
    <p:sldId id="278" r:id="rId20"/>
    <p:sldId id="283" r:id="rId21"/>
    <p:sldId id="281" r:id="rId22"/>
    <p:sldId id="297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3" r:id="rId32"/>
    <p:sldId id="294" r:id="rId33"/>
    <p:sldId id="295" r:id="rId34"/>
    <p:sldId id="296" r:id="rId35"/>
    <p:sldId id="298" r:id="rId36"/>
    <p:sldId id="299" r:id="rId37"/>
    <p:sldId id="300" r:id="rId38"/>
    <p:sldId id="301" r:id="rId39"/>
    <p:sldId id="302" r:id="rId40"/>
    <p:sldId id="308" r:id="rId41"/>
    <p:sldId id="309" r:id="rId42"/>
    <p:sldId id="304" r:id="rId43"/>
    <p:sldId id="305" r:id="rId44"/>
    <p:sldId id="306" r:id="rId45"/>
    <p:sldId id="307" r:id="rId4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2661" userDrawn="1">
          <p15:clr>
            <a:srgbClr val="A4A3A4"/>
          </p15:clr>
        </p15:guide>
        <p15:guide id="3" pos="3681" userDrawn="1">
          <p15:clr>
            <a:srgbClr val="A4A3A4"/>
          </p15:clr>
        </p15:guide>
        <p15:guide id="6" pos="1572" userDrawn="1">
          <p15:clr>
            <a:srgbClr val="A4A3A4"/>
          </p15:clr>
        </p15:guide>
        <p15:guide id="7" orient="horz" pos="1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EE3"/>
    <a:srgbClr val="0F2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23"/>
    <p:restoredTop sz="94622"/>
  </p:normalViewPr>
  <p:slideViewPr>
    <p:cSldViewPr snapToGrid="0" snapToObjects="1">
      <p:cViewPr>
        <p:scale>
          <a:sx n="88" d="100"/>
          <a:sy n="88" d="100"/>
        </p:scale>
        <p:origin x="944" y="1512"/>
      </p:cViewPr>
      <p:guideLst>
        <p:guide orient="horz" pos="2001"/>
        <p:guide pos="2661"/>
        <p:guide pos="3681"/>
        <p:guide pos="1572"/>
        <p:guide orient="horz" pos="17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36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C5C02-D91D-C046-8AA8-2A87719E2A13}" type="datetimeFigureOut">
              <a:rPr lang="nl-NL" smtClean="0"/>
              <a:t>22-06-17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C048E-9951-8F49-B512-EE890D3C3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54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0C32F-73FC-D34F-85D5-82DAB2AFD307}" type="datetimeFigureOut">
              <a:rPr lang="nl-NL" smtClean="0"/>
              <a:t>22-06-17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C4D8D-85E7-B849-8859-FB901A8B9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54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48" y="3048000"/>
            <a:ext cx="3810000" cy="381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8919" y="376518"/>
            <a:ext cx="7637929" cy="3455894"/>
          </a:xfrm>
        </p:spPr>
        <p:txBody>
          <a:bodyPr tIns="46800" bIns="46800" anchor="t" anchorCtr="0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528919" y="6212542"/>
            <a:ext cx="3469341" cy="470647"/>
          </a:xfrm>
          <a:prstGeom prst="rect">
            <a:avLst/>
          </a:prstGeom>
          <a:solidFill>
            <a:srgbClr val="0F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1" dirty="0" smtClean="0">
                <a:latin typeface="Arial" charset="0"/>
                <a:ea typeface="Arial" charset="0"/>
                <a:cs typeface="Arial" charset="0"/>
              </a:rPr>
              <a:t>www.ikmaakdezorgbrandveilig.nl</a:t>
            </a:r>
            <a:endParaRPr lang="nl-NL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5741895"/>
            <a:ext cx="1371600" cy="470647"/>
          </a:xfrm>
          <a:prstGeom prst="rect">
            <a:avLst/>
          </a:prstGeom>
          <a:solidFill>
            <a:srgbClr val="0F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1" dirty="0" smtClean="0">
                <a:latin typeface="Arial" charset="0"/>
                <a:ea typeface="Arial" charset="0"/>
                <a:cs typeface="Arial" charset="0"/>
              </a:rPr>
              <a:t>Meer tips?</a:t>
            </a:r>
            <a:endParaRPr lang="nl-NL" sz="1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3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4CD-7B20-9A42-AEE2-80C0838E1A58}" type="datetimeFigureOut">
              <a:rPr lang="nl-NL" smtClean="0"/>
              <a:t>22-06-17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E2EC-CA46-934B-9F41-5F5095791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2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4CD-7B20-9A42-AEE2-80C0838E1A58}" type="datetimeFigureOut">
              <a:rPr lang="nl-NL" smtClean="0"/>
              <a:t>22-06-17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E2EC-CA46-934B-9F41-5F5095791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61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4CD-7B20-9A42-AEE2-80C0838E1A58}" type="datetimeFigureOut">
              <a:rPr lang="nl-NL" smtClean="0"/>
              <a:t>22-06-17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E2EC-CA46-934B-9F41-5F5095791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4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4CD-7B20-9A42-AEE2-80C0838E1A58}" type="datetimeFigureOut">
              <a:rPr lang="nl-NL" smtClean="0"/>
              <a:t>22-06-17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E2EC-CA46-934B-9F41-5F5095791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278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4CD-7B20-9A42-AEE2-80C0838E1A58}" type="datetimeFigureOut">
              <a:rPr lang="nl-NL" smtClean="0"/>
              <a:t>22-06-17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E2EC-CA46-934B-9F41-5F5095791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1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4CD-7B20-9A42-AEE2-80C0838E1A58}" type="datetimeFigureOut">
              <a:rPr lang="nl-NL" smtClean="0"/>
              <a:t>22-06-17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E2EC-CA46-934B-9F41-5F5095791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69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4CD-7B20-9A42-AEE2-80C0838E1A58}" type="datetimeFigureOut">
              <a:rPr lang="nl-NL" smtClean="0"/>
              <a:t>22-06-17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E2EC-CA46-934B-9F41-5F5095791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29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5778" y="806825"/>
            <a:ext cx="7637929" cy="1223682"/>
          </a:xfrm>
        </p:spPr>
        <p:txBody>
          <a:bodyPr tIns="46800" bIns="46800" anchor="t" anchorCtr="0">
            <a:noAutofit/>
          </a:bodyPr>
          <a:lstStyle>
            <a:lvl1pPr algn="l">
              <a:defRPr sz="6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0"/>
          </p:nvPr>
        </p:nvSpPr>
        <p:spPr>
          <a:xfrm>
            <a:off x="945778" y="2030507"/>
            <a:ext cx="5702300" cy="1627188"/>
          </a:xfrm>
        </p:spPr>
        <p:txBody>
          <a:bodyPr>
            <a:normAutofit/>
          </a:bodyPr>
          <a:lstStyle>
            <a:lvl1pPr marL="0" indent="0">
              <a:buNone/>
              <a:defRPr sz="36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48" y="3048000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69" y="5388428"/>
            <a:ext cx="1384664" cy="1384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39173" y="1344706"/>
            <a:ext cx="5728447" cy="439718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528919" y="6212542"/>
            <a:ext cx="3469341" cy="470647"/>
          </a:xfrm>
          <a:prstGeom prst="rect">
            <a:avLst/>
          </a:prstGeom>
          <a:solidFill>
            <a:srgbClr val="0F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1" dirty="0" smtClean="0">
                <a:latin typeface="Arial" charset="0"/>
                <a:ea typeface="Arial" charset="0"/>
                <a:cs typeface="Arial" charset="0"/>
              </a:rPr>
              <a:t>www.ikmaakdezorgbrandveilig.nl</a:t>
            </a:r>
            <a:endParaRPr lang="nl-NL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5741895"/>
            <a:ext cx="1371600" cy="470647"/>
          </a:xfrm>
          <a:prstGeom prst="rect">
            <a:avLst/>
          </a:prstGeom>
          <a:solidFill>
            <a:srgbClr val="0F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1" dirty="0" smtClean="0">
                <a:latin typeface="Arial" charset="0"/>
                <a:ea typeface="Arial" charset="0"/>
                <a:cs typeface="Arial" charset="0"/>
              </a:rPr>
              <a:t>Meer tips?</a:t>
            </a:r>
            <a:endParaRPr lang="nl-NL" sz="1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69" y="5388428"/>
            <a:ext cx="1384664" cy="13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5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0989" y="1344706"/>
            <a:ext cx="5728447" cy="439718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528919" y="6212542"/>
            <a:ext cx="3469341" cy="470647"/>
          </a:xfrm>
          <a:prstGeom prst="rect">
            <a:avLst/>
          </a:prstGeom>
          <a:solidFill>
            <a:srgbClr val="0F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1" dirty="0" smtClean="0">
                <a:latin typeface="Arial" charset="0"/>
                <a:ea typeface="Arial" charset="0"/>
                <a:cs typeface="Arial" charset="0"/>
              </a:rPr>
              <a:t>www.ikmaakdezorgbrandveilig.nl</a:t>
            </a:r>
            <a:endParaRPr lang="nl-NL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5741895"/>
            <a:ext cx="1371600" cy="470647"/>
          </a:xfrm>
          <a:prstGeom prst="rect">
            <a:avLst/>
          </a:prstGeom>
          <a:solidFill>
            <a:srgbClr val="0F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1" dirty="0" smtClean="0">
                <a:latin typeface="Arial" charset="0"/>
                <a:ea typeface="Arial" charset="0"/>
                <a:cs typeface="Arial" charset="0"/>
              </a:rPr>
              <a:t>Meer tips?</a:t>
            </a:r>
            <a:endParaRPr lang="nl-NL" sz="1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69" y="5388428"/>
            <a:ext cx="1384664" cy="1384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23564" y="1344706"/>
            <a:ext cx="5728447" cy="439718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528919" y="6212542"/>
            <a:ext cx="3469341" cy="470647"/>
          </a:xfrm>
          <a:prstGeom prst="rect">
            <a:avLst/>
          </a:prstGeom>
          <a:solidFill>
            <a:srgbClr val="0F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1" dirty="0" smtClean="0">
                <a:latin typeface="Arial" charset="0"/>
                <a:ea typeface="Arial" charset="0"/>
                <a:cs typeface="Arial" charset="0"/>
              </a:rPr>
              <a:t>www.ikmaakdezorgbrandveilig.nl</a:t>
            </a:r>
            <a:endParaRPr lang="nl-NL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5741895"/>
            <a:ext cx="1371600" cy="470647"/>
          </a:xfrm>
          <a:prstGeom prst="rect">
            <a:avLst/>
          </a:prstGeom>
          <a:solidFill>
            <a:srgbClr val="0F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1" dirty="0" smtClean="0">
                <a:latin typeface="Arial" charset="0"/>
                <a:ea typeface="Arial" charset="0"/>
                <a:cs typeface="Arial" charset="0"/>
              </a:rPr>
              <a:t>Meer tips?</a:t>
            </a:r>
            <a:endParaRPr lang="nl-NL" sz="1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69" y="5388428"/>
            <a:ext cx="1384664" cy="1384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39173" y="1344706"/>
            <a:ext cx="5728447" cy="439718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69" y="5388428"/>
            <a:ext cx="1384664" cy="138466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4CD-7B20-9A42-AEE2-80C0838E1A58}" type="datetimeFigureOut">
              <a:rPr lang="nl-NL" smtClean="0"/>
              <a:t>22-06-17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E2EC-CA46-934B-9F41-5F5095791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40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4CD-7B20-9A42-AEE2-80C0838E1A58}" type="datetimeFigureOut">
              <a:rPr lang="nl-NL" smtClean="0"/>
              <a:t>22-06-17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E2EC-CA46-934B-9F41-5F5095791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78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14CD-7B20-9A42-AEE2-80C0838E1A58}" type="datetimeFigureOut">
              <a:rPr lang="nl-NL" smtClean="0"/>
              <a:t>22-06-17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4E2EC-CA46-934B-9F41-5F5095791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99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0" r:id="rId4"/>
    <p:sldLayoutId id="2147483660" r:id="rId5"/>
    <p:sldLayoutId id="2147483661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8919" y="833718"/>
            <a:ext cx="7637929" cy="3455894"/>
          </a:xfrm>
        </p:spPr>
        <p:txBody>
          <a:bodyPr>
            <a:normAutofit/>
          </a:bodyPr>
          <a:lstStyle/>
          <a:p>
            <a:r>
              <a:rPr lang="nl-NL" sz="8000" b="0" dirty="0"/>
              <a:t>Handige </a:t>
            </a:r>
            <a:r>
              <a:rPr lang="nl-NL" sz="8000" b="0" dirty="0" smtClean="0"/>
              <a:t>tips</a:t>
            </a:r>
            <a:r>
              <a:rPr lang="nl-NL" sz="8900" b="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8900" b="0" dirty="0" smtClean="0">
                <a:latin typeface="Arial" charset="0"/>
                <a:ea typeface="Arial" charset="0"/>
                <a:cs typeface="Arial" charset="0"/>
              </a:rPr>
            </a:br>
            <a:r>
              <a:rPr lang="nl-NL" sz="2200" b="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200" b="0" dirty="0" smtClean="0">
                <a:latin typeface="Arial" charset="0"/>
                <a:ea typeface="Arial" charset="0"/>
                <a:cs typeface="Arial" charset="0"/>
              </a:rPr>
            </a:br>
            <a:r>
              <a:rPr lang="nl-NL" sz="3200" b="0" i="1" dirty="0" smtClean="0">
                <a:latin typeface="Arial" charset="0"/>
                <a:ea typeface="Arial" charset="0"/>
                <a:cs typeface="Arial" charset="0"/>
              </a:rPr>
              <a:t>Om brand te voorkomen en </a:t>
            </a:r>
            <a:br>
              <a:rPr lang="nl-NL" sz="3200" b="0" i="1" dirty="0" smtClean="0">
                <a:latin typeface="Arial" charset="0"/>
                <a:ea typeface="Arial" charset="0"/>
                <a:cs typeface="Arial" charset="0"/>
              </a:rPr>
            </a:br>
            <a:r>
              <a:rPr lang="nl-NL" sz="3200" b="0" i="1" dirty="0" smtClean="0">
                <a:latin typeface="Arial" charset="0"/>
                <a:ea typeface="Arial" charset="0"/>
                <a:cs typeface="Arial" charset="0"/>
              </a:rPr>
              <a:t>goed te kunnen reageren bij brand</a:t>
            </a:r>
            <a:r>
              <a:rPr lang="nl-NL" sz="5300" i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5300" i="1" dirty="0" smtClean="0">
                <a:latin typeface="Arial" charset="0"/>
                <a:ea typeface="Arial" charset="0"/>
                <a:cs typeface="Arial" charset="0"/>
              </a:rPr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83" y="3349482"/>
            <a:ext cx="2595600" cy="2595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573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24338" y="0"/>
            <a:ext cx="5991717" cy="6857999"/>
          </a:xfrm>
        </p:spPr>
        <p:txBody>
          <a:bodyPr>
            <a:noAutofit/>
          </a:bodyPr>
          <a:lstStyle/>
          <a:p>
            <a:r>
              <a:rPr lang="nl-NL" dirty="0"/>
              <a:t>Z</a:t>
            </a:r>
            <a:r>
              <a:rPr lang="nl-NL" dirty="0" smtClean="0"/>
              <a:t>et </a:t>
            </a:r>
            <a:r>
              <a:rPr lang="nl-NL" dirty="0"/>
              <a:t>kaarsen niet te dicht op de rand van een tafel of kast, dan kunnen ze niet worden omgestoten.</a:t>
            </a:r>
          </a:p>
          <a:p>
            <a:endParaRPr lang="nl-NL" sz="2000" dirty="0" smtClean="0"/>
          </a:p>
          <a:p>
            <a:r>
              <a:rPr lang="nl-NL" dirty="0" smtClean="0"/>
              <a:t>Plaats </a:t>
            </a:r>
            <a:r>
              <a:rPr lang="nl-NL" dirty="0"/>
              <a:t>kaarsen niet boven de verwarming. </a:t>
            </a:r>
            <a:r>
              <a:rPr lang="nl-NL" dirty="0" smtClean="0"/>
              <a:t>De </a:t>
            </a:r>
            <a:r>
              <a:rPr lang="nl-NL" dirty="0"/>
              <a:t>kaars kan omvallen als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 </a:t>
            </a:r>
            <a:r>
              <a:rPr lang="nl-NL" dirty="0"/>
              <a:t>onderkant smelt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29" y="2268084"/>
            <a:ext cx="1817008" cy="18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Voorkom brand,</a:t>
            </a:r>
            <a:br>
              <a:rPr lang="nl-NL" dirty="0" smtClean="0"/>
            </a:br>
            <a:r>
              <a:rPr lang="nl-NL" dirty="0" smtClean="0"/>
              <a:t>wees </a:t>
            </a:r>
            <a:r>
              <a:rPr lang="nl-NL" dirty="0"/>
              <a:t>slim met elektrische apparaten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279250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855163" y="642328"/>
            <a:ext cx="5728447" cy="4397189"/>
          </a:xfrm>
        </p:spPr>
        <p:txBody>
          <a:bodyPr/>
          <a:lstStyle/>
          <a:p>
            <a:r>
              <a:rPr lang="nl-NL" dirty="0"/>
              <a:t>Telefoon opladen? Leg de telefoon op een tafel of (nacht)kastje, niet op bank of bed. Stof kan door hitte vlam vatten. 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66" y="2366682"/>
            <a:ext cx="3578400" cy="3578400"/>
          </a:xfrm>
          <a:prstGeom prst="ellipse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94" y="474753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29" y="2268084"/>
            <a:ext cx="1817008" cy="1817008"/>
          </a:xfrm>
          <a:prstGeom prst="rect">
            <a:avLst/>
          </a:prstGeom>
        </p:spPr>
      </p:pic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224338" y="0"/>
            <a:ext cx="5728447" cy="68579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3400" dirty="0"/>
              <a:t>Elektrische apparaten moeten hun warmte kwijt kunnen. Leg er </a:t>
            </a:r>
            <a:r>
              <a:rPr lang="nl-NL" sz="3400" dirty="0" smtClean="0"/>
              <a:t>niets overheen </a:t>
            </a:r>
            <a:r>
              <a:rPr lang="nl-NL" sz="3400" dirty="0"/>
              <a:t>en maak ze regelmatig schoon zodat er geen stof </a:t>
            </a:r>
            <a:r>
              <a:rPr lang="nl-NL" sz="3400"/>
              <a:t>op </a:t>
            </a:r>
            <a:r>
              <a:rPr lang="nl-NL" sz="3400" smtClean="0"/>
              <a:t>ligt</a:t>
            </a:r>
            <a:r>
              <a:rPr lang="nl-NL" sz="3400" dirty="0"/>
              <a:t>. </a:t>
            </a:r>
            <a:endParaRPr lang="nl-NL" sz="3400" dirty="0" smtClean="0"/>
          </a:p>
          <a:p>
            <a:pPr>
              <a:lnSpc>
                <a:spcPct val="100000"/>
              </a:lnSpc>
            </a:pPr>
            <a:endParaRPr lang="nl-NL" sz="3400" dirty="0"/>
          </a:p>
          <a:p>
            <a:pPr>
              <a:lnSpc>
                <a:spcPct val="100000"/>
              </a:lnSpc>
            </a:pPr>
            <a:endParaRPr lang="nl-NL" sz="3400" dirty="0" smtClean="0"/>
          </a:p>
          <a:p>
            <a:pPr>
              <a:lnSpc>
                <a:spcPct val="100000"/>
              </a:lnSpc>
            </a:pPr>
            <a:endParaRPr lang="nl-NL" sz="3400" dirty="0"/>
          </a:p>
        </p:txBody>
      </p:sp>
      <p:sp>
        <p:nvSpPr>
          <p:cNvPr id="9" name="Tijdelijke aanduiding voor inhoud 1"/>
          <p:cNvSpPr txBox="1">
            <a:spLocks/>
          </p:cNvSpPr>
          <p:nvPr/>
        </p:nvSpPr>
        <p:spPr>
          <a:xfrm>
            <a:off x="5007358" y="-1"/>
            <a:ext cx="6307028" cy="6857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36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3400" dirty="0" smtClean="0"/>
          </a:p>
          <a:p>
            <a:endParaRPr lang="nl-NL" sz="3400" dirty="0"/>
          </a:p>
          <a:p>
            <a:endParaRPr lang="nl-NL" sz="3400" dirty="0" smtClean="0"/>
          </a:p>
          <a:p>
            <a:endParaRPr lang="nl-NL" sz="3400" dirty="0"/>
          </a:p>
          <a:p>
            <a:endParaRPr lang="nl-NL" sz="3400" dirty="0"/>
          </a:p>
          <a:p>
            <a:r>
              <a:rPr lang="nl-NL" sz="3400" dirty="0" smtClean="0"/>
              <a:t>Gebruik </a:t>
            </a:r>
            <a:r>
              <a:rPr lang="nl-NL" sz="3400" dirty="0"/>
              <a:t>geen </a:t>
            </a:r>
            <a:r>
              <a:rPr lang="nl-NL" sz="3400" dirty="0" smtClean="0"/>
              <a:t>apparaten </a:t>
            </a:r>
            <a:r>
              <a:rPr lang="nl-NL" sz="3400" dirty="0"/>
              <a:t>met beschadigde snoeren.</a:t>
            </a:r>
          </a:p>
        </p:txBody>
      </p:sp>
    </p:spTree>
    <p:extLst>
      <p:ext uri="{BB962C8B-B14F-4D97-AF65-F5344CB8AC3E}">
        <p14:creationId xmlns:p14="http://schemas.microsoft.com/office/powerpoint/2010/main" val="43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8919" y="376518"/>
            <a:ext cx="10191633" cy="3455894"/>
          </a:xfrm>
        </p:spPr>
        <p:txBody>
          <a:bodyPr>
            <a:noAutofit/>
          </a:bodyPr>
          <a:lstStyle/>
          <a:p>
            <a:r>
              <a:rPr lang="nl-NL" dirty="0" smtClean="0"/>
              <a:t>Voorkom brand, </a:t>
            </a:r>
            <a:br>
              <a:rPr lang="nl-NL" dirty="0" smtClean="0"/>
            </a:br>
            <a:r>
              <a:rPr lang="nl-NL" dirty="0" smtClean="0"/>
              <a:t>gebruik </a:t>
            </a:r>
            <a:br>
              <a:rPr lang="nl-NL" dirty="0" smtClean="0"/>
            </a:br>
            <a:r>
              <a:rPr lang="nl-NL" dirty="0" smtClean="0"/>
              <a:t>verlengsnoeren </a:t>
            </a:r>
            <a:r>
              <a:rPr lang="nl-NL" dirty="0"/>
              <a:t>verstandig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279250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843588" y="654143"/>
            <a:ext cx="5728447" cy="4397189"/>
          </a:xfrm>
        </p:spPr>
        <p:txBody>
          <a:bodyPr/>
          <a:lstStyle/>
          <a:p>
            <a:r>
              <a:rPr lang="nl-NL" dirty="0" smtClean="0"/>
              <a:t>Gebruik </a:t>
            </a:r>
            <a:r>
              <a:rPr lang="nl-NL" dirty="0"/>
              <a:t>alleen onbeschadigde stekkerdozen en </a:t>
            </a:r>
            <a:br>
              <a:rPr lang="nl-NL" dirty="0"/>
            </a:br>
            <a:r>
              <a:rPr lang="nl-NL" dirty="0" smtClean="0"/>
              <a:t>verlengsnoeren</a:t>
            </a:r>
            <a:r>
              <a:rPr lang="nl-NL" dirty="0"/>
              <a:t>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85" y="2366682"/>
            <a:ext cx="3578400" cy="3578400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94" y="474753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24338" y="0"/>
            <a:ext cx="6587097" cy="6857999"/>
          </a:xfrm>
        </p:spPr>
        <p:txBody>
          <a:bodyPr>
            <a:normAutofit/>
          </a:bodyPr>
          <a:lstStyle/>
          <a:p>
            <a:r>
              <a:rPr lang="nl-NL" dirty="0"/>
              <a:t>Verbind stekkerdozen of verlengsnoeren nooit met elkaar.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29" y="2268084"/>
            <a:ext cx="1817008" cy="1817008"/>
          </a:xfrm>
          <a:prstGeom prst="rect">
            <a:avLst/>
          </a:prstGeom>
        </p:spPr>
      </p:pic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5007358" y="-1"/>
            <a:ext cx="6307028" cy="6857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36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Gebruik </a:t>
            </a:r>
            <a:r>
              <a:rPr lang="nl-NL" dirty="0"/>
              <a:t>geen stekkerdozen voor grote </a:t>
            </a:r>
            <a:r>
              <a:rPr lang="nl-NL" dirty="0" smtClean="0"/>
              <a:t>stroom-</a:t>
            </a:r>
            <a:br>
              <a:rPr lang="nl-NL" dirty="0" smtClean="0"/>
            </a:br>
            <a:r>
              <a:rPr lang="nl-NL" dirty="0" smtClean="0"/>
              <a:t>verbruikers</a:t>
            </a:r>
            <a:r>
              <a:rPr lang="nl-NL" dirty="0"/>
              <a:t>, zoals een kacheltje of waterkoker. </a:t>
            </a:r>
          </a:p>
          <a:p>
            <a:pPr>
              <a:lnSpc>
                <a:spcPct val="11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32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8919" y="376518"/>
            <a:ext cx="8331302" cy="3455894"/>
          </a:xfrm>
        </p:spPr>
        <p:txBody>
          <a:bodyPr>
            <a:normAutofit/>
          </a:bodyPr>
          <a:lstStyle/>
          <a:p>
            <a:r>
              <a:rPr lang="nl-NL" sz="7000" dirty="0" smtClean="0"/>
              <a:t>Voorkom brand</a:t>
            </a:r>
            <a:r>
              <a:rPr lang="nl-NL" sz="7000" dirty="0"/>
              <a:t>, </a:t>
            </a:r>
            <a:br>
              <a:rPr lang="nl-NL" sz="7000" dirty="0"/>
            </a:br>
            <a:r>
              <a:rPr lang="nl-NL" sz="7000" dirty="0"/>
              <a:t>rook veilig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279250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843588" y="654143"/>
            <a:ext cx="5728447" cy="4397189"/>
          </a:xfrm>
        </p:spPr>
        <p:txBody>
          <a:bodyPr/>
          <a:lstStyle/>
          <a:p>
            <a:r>
              <a:rPr lang="nl-NL" dirty="0"/>
              <a:t>Rook nooit op </a:t>
            </a:r>
            <a:r>
              <a:rPr lang="nl-NL" dirty="0" smtClean="0"/>
              <a:t>bed.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14" y="2366682"/>
            <a:ext cx="3578400" cy="3578400"/>
          </a:xfrm>
          <a:prstGeom prst="ellipse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94" y="474753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24338" y="1"/>
            <a:ext cx="5728447" cy="6858000"/>
          </a:xfrm>
        </p:spPr>
        <p:txBody>
          <a:bodyPr>
            <a:normAutofit/>
          </a:bodyPr>
          <a:lstStyle/>
          <a:p>
            <a:r>
              <a:rPr lang="nl-NL" dirty="0"/>
              <a:t>Laat een sigaret nooit brandend achter, ook niet in een asbak. 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29" y="2268084"/>
            <a:ext cx="1817008" cy="1817008"/>
          </a:xfrm>
          <a:prstGeom prst="rect">
            <a:avLst/>
          </a:prstGeom>
        </p:spPr>
      </p:pic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5007358" y="-1"/>
            <a:ext cx="6307028" cy="6857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36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Asbak </a:t>
            </a:r>
            <a:r>
              <a:rPr lang="nl-NL" dirty="0"/>
              <a:t>legen? Wacht minimaal 15 minuten na het uitmaken van de laatste sigaret of </a:t>
            </a:r>
            <a:r>
              <a:rPr lang="nl-NL" dirty="0" smtClean="0"/>
              <a:t>sigaar.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33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2520000" y="1472839"/>
            <a:ext cx="7020000" cy="3953049"/>
          </a:xfrm>
          <a:prstGeom prst="roundRect">
            <a:avLst>
              <a:gd name="adj" fmla="val 5580"/>
            </a:avLst>
          </a:prstGeom>
          <a:solidFill>
            <a:srgbClr val="119EE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44000" rtlCol="0" anchor="ctr" anchorCtr="0"/>
          <a:lstStyle/>
          <a:p>
            <a:r>
              <a:rPr lang="nl-NL" sz="3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Brandveiligheid is een belangrijk thema in de zorg. Overal waar mensen wonen, werken en verzorgd worden, moet het veilig zijn. </a:t>
            </a:r>
          </a:p>
          <a:p>
            <a:endParaRPr lang="nl-NL" sz="31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31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Zeker als zelf vluchten bij een brand niet vanzelfsprekend is.</a:t>
            </a:r>
            <a:endParaRPr lang="nl-NL" sz="3100" b="1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8919" y="376518"/>
            <a:ext cx="8993453" cy="3455894"/>
          </a:xfrm>
        </p:spPr>
        <p:txBody>
          <a:bodyPr>
            <a:noAutofit/>
          </a:bodyPr>
          <a:lstStyle/>
          <a:p>
            <a:r>
              <a:rPr lang="nl-NL" dirty="0" smtClean="0"/>
              <a:t>Voorkom brand,</a:t>
            </a:r>
            <a:br>
              <a:rPr lang="nl-NL" dirty="0" smtClean="0"/>
            </a:br>
            <a:r>
              <a:rPr lang="nl-NL" dirty="0" smtClean="0"/>
              <a:t>denk na </a:t>
            </a:r>
            <a:r>
              <a:rPr lang="nl-NL" dirty="0"/>
              <a:t>over </a:t>
            </a:r>
            <a:br>
              <a:rPr lang="nl-NL" dirty="0"/>
            </a:br>
            <a:r>
              <a:rPr lang="nl-NL" dirty="0"/>
              <a:t>zuurstofflessen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2792505"/>
            <a:ext cx="1900519" cy="19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843588" y="654143"/>
            <a:ext cx="5949019" cy="4397189"/>
          </a:xfrm>
        </p:spPr>
        <p:txBody>
          <a:bodyPr/>
          <a:lstStyle/>
          <a:p>
            <a:r>
              <a:rPr lang="nl-NL" dirty="0"/>
              <a:t>Breng een zuurstoffles nooit binnen in een kamer waar wordt gerookt. Houd zuurstofflessen altijd uit de buurt van open vuur. 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89" y="2353236"/>
            <a:ext cx="3578400" cy="3578400"/>
          </a:xfrm>
          <a:prstGeom prst="ellipse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94" y="474753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24337" y="0"/>
            <a:ext cx="6795759" cy="6857999"/>
          </a:xfrm>
        </p:spPr>
        <p:txBody>
          <a:bodyPr>
            <a:normAutofit/>
          </a:bodyPr>
          <a:lstStyle/>
          <a:p>
            <a:r>
              <a:rPr lang="nl-NL" dirty="0"/>
              <a:t>Zet een zuurstofcilinder zo neer dat die niet kan omvallen. Maak de cilinder vast bij transport. 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29" y="2268084"/>
            <a:ext cx="1817008" cy="1817008"/>
          </a:xfrm>
          <a:prstGeom prst="rect">
            <a:avLst/>
          </a:prstGeom>
        </p:spPr>
      </p:pic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5007358" y="-1"/>
            <a:ext cx="6307028" cy="6857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36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Zorg </a:t>
            </a:r>
            <a:r>
              <a:rPr lang="nl-NL" dirty="0"/>
              <a:t>dat de ruimte waar </a:t>
            </a:r>
            <a:br>
              <a:rPr lang="nl-NL" dirty="0"/>
            </a:br>
            <a:r>
              <a:rPr lang="nl-NL" dirty="0"/>
              <a:t>de zuurstof wordt gebruikt </a:t>
            </a:r>
            <a:br>
              <a:rPr lang="nl-NL" dirty="0"/>
            </a:br>
            <a:r>
              <a:rPr lang="nl-NL" dirty="0"/>
              <a:t>of opgeslagen goed wordt geventileerd.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44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8918" y="376518"/>
            <a:ext cx="10108215" cy="3455894"/>
          </a:xfrm>
        </p:spPr>
        <p:txBody>
          <a:bodyPr>
            <a:noAutofit/>
          </a:bodyPr>
          <a:lstStyle/>
          <a:p>
            <a:r>
              <a:rPr lang="nl-NL" dirty="0"/>
              <a:t>Voorkom </a:t>
            </a:r>
            <a:r>
              <a:rPr lang="nl-NL" dirty="0" smtClean="0"/>
              <a:t>brand</a:t>
            </a:r>
            <a:r>
              <a:rPr lang="nl-NL" dirty="0"/>
              <a:t>, </a:t>
            </a:r>
            <a:br>
              <a:rPr lang="nl-NL" dirty="0"/>
            </a:br>
            <a:r>
              <a:rPr lang="nl-NL" dirty="0"/>
              <a:t>versier slim </a:t>
            </a:r>
            <a:br>
              <a:rPr lang="nl-NL" dirty="0"/>
            </a:br>
            <a:r>
              <a:rPr lang="nl-NL" dirty="0"/>
              <a:t>bij feestjes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279250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843588" y="654143"/>
            <a:ext cx="5728447" cy="4397189"/>
          </a:xfrm>
        </p:spPr>
        <p:txBody>
          <a:bodyPr/>
          <a:lstStyle/>
          <a:p>
            <a:r>
              <a:rPr lang="nl-NL" dirty="0" smtClean="0"/>
              <a:t>Gebruik </a:t>
            </a:r>
            <a:r>
              <a:rPr lang="nl-NL" dirty="0"/>
              <a:t>alleen versieringen van brandvertragend materiaal. 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85" y="2366682"/>
            <a:ext cx="3578400" cy="3578400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94" y="474753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29" y="2268084"/>
            <a:ext cx="1817008" cy="1817008"/>
          </a:xfrm>
          <a:prstGeom prst="rect">
            <a:avLst/>
          </a:prstGeom>
        </p:spPr>
      </p:pic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3767137" y="0"/>
            <a:ext cx="6587097" cy="68579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dirty="0" smtClean="0"/>
              <a:t>Versier veilig. Houd vluchtwegen, brandblussers, noodverlichting, handbrand-melders en brandpanelen 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vrij en zorg dat sprinklers en rookmelders ongehinderd kunnen werken.</a:t>
            </a:r>
            <a:endParaRPr lang="nl-NL" dirty="0"/>
          </a:p>
          <a:p>
            <a:pPr>
              <a:lnSpc>
                <a:spcPct val="11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27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8918" y="376518"/>
            <a:ext cx="10108215" cy="3455894"/>
          </a:xfrm>
        </p:spPr>
        <p:txBody>
          <a:bodyPr>
            <a:noAutofit/>
          </a:bodyPr>
          <a:lstStyle/>
          <a:p>
            <a:r>
              <a:rPr lang="nl-NL" dirty="0"/>
              <a:t>Wees </a:t>
            </a:r>
            <a:r>
              <a:rPr lang="nl-NL" dirty="0" smtClean="0"/>
              <a:t>voorbereid</a:t>
            </a:r>
            <a:r>
              <a:rPr lang="nl-NL" dirty="0"/>
              <a:t> </a:t>
            </a:r>
            <a:br>
              <a:rPr lang="nl-NL" dirty="0"/>
            </a:br>
            <a:r>
              <a:rPr lang="nl-NL" dirty="0"/>
              <a:t>op </a:t>
            </a:r>
            <a:r>
              <a:rPr lang="nl-NL" dirty="0" smtClean="0"/>
              <a:t>brand, neem </a:t>
            </a:r>
            <a:r>
              <a:rPr lang="nl-NL" dirty="0" err="1" smtClean="0"/>
              <a:t>voorzorgsmaat</a:t>
            </a:r>
            <a:r>
              <a:rPr lang="nl-NL" dirty="0" smtClean="0"/>
              <a:t>-</a:t>
            </a:r>
            <a:br>
              <a:rPr lang="nl-NL" dirty="0" smtClean="0"/>
            </a:br>
            <a:r>
              <a:rPr lang="nl-NL" dirty="0" smtClean="0"/>
              <a:t>regelen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279250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843588" y="654143"/>
            <a:ext cx="5728447" cy="4397189"/>
          </a:xfrm>
        </p:spPr>
        <p:txBody>
          <a:bodyPr>
            <a:normAutofit/>
          </a:bodyPr>
          <a:lstStyle/>
          <a:p>
            <a:r>
              <a:rPr lang="nl-NL" dirty="0"/>
              <a:t>Plaats niets in de </a:t>
            </a:r>
            <a:r>
              <a:rPr lang="nl-NL" dirty="0" smtClean="0"/>
              <a:t>vluchtweg, voor trappen, nooddeuren of </a:t>
            </a:r>
            <a:r>
              <a:rPr lang="nl-NL" dirty="0"/>
              <a:t>voor blusmiddelen. Ook niet tijdelijk een tillift, </a:t>
            </a:r>
            <a:r>
              <a:rPr lang="nl-NL" dirty="0" smtClean="0"/>
              <a:t>rolstoel, rollator </a:t>
            </a:r>
            <a:r>
              <a:rPr lang="nl-NL" dirty="0"/>
              <a:t>of </a:t>
            </a:r>
            <a:r>
              <a:rPr lang="nl-NL" dirty="0" err="1"/>
              <a:t>scootmobiel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85" y="2366682"/>
            <a:ext cx="3578400" cy="3578400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94" y="474753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24338" y="0"/>
            <a:ext cx="6307028" cy="6858000"/>
          </a:xfrm>
        </p:spPr>
        <p:txBody>
          <a:bodyPr>
            <a:normAutofit/>
          </a:bodyPr>
          <a:lstStyle/>
          <a:p>
            <a:r>
              <a:rPr lang="nl-NL" dirty="0"/>
              <a:t>Houd deuren zo vaak mogelijk gesloten, vooral brandwerende deuren. Maak deurdrangers niet los en plaats geen kegjes onder de deur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29" y="2268084"/>
            <a:ext cx="1817008" cy="18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8918" y="376518"/>
            <a:ext cx="10108215" cy="3455894"/>
          </a:xfrm>
        </p:spPr>
        <p:txBody>
          <a:bodyPr>
            <a:noAutofit/>
          </a:bodyPr>
          <a:lstStyle/>
          <a:p>
            <a:r>
              <a:rPr lang="nl-NL" dirty="0"/>
              <a:t>Wees </a:t>
            </a:r>
            <a:r>
              <a:rPr lang="nl-NL" dirty="0" smtClean="0"/>
              <a:t>voorbereid</a:t>
            </a:r>
            <a:r>
              <a:rPr lang="nl-NL" dirty="0"/>
              <a:t> </a:t>
            </a:r>
            <a:br>
              <a:rPr lang="nl-NL" dirty="0"/>
            </a:br>
            <a:r>
              <a:rPr lang="nl-NL" dirty="0"/>
              <a:t>op brand, </a:t>
            </a:r>
            <a:r>
              <a:rPr lang="nl-NL" dirty="0" smtClean="0"/>
              <a:t>oefen </a:t>
            </a:r>
            <a:br>
              <a:rPr lang="nl-NL" dirty="0" smtClean="0"/>
            </a:br>
            <a:r>
              <a:rPr lang="nl-NL" dirty="0" smtClean="0"/>
              <a:t>wat</a:t>
            </a:r>
            <a:r>
              <a:rPr lang="nl-NL" dirty="0"/>
              <a:t> </a:t>
            </a:r>
            <a:r>
              <a:rPr lang="nl-NL" dirty="0" smtClean="0"/>
              <a:t>te </a:t>
            </a:r>
            <a:r>
              <a:rPr lang="nl-NL" dirty="0"/>
              <a:t>doen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279250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520000" y="1472839"/>
            <a:ext cx="7020000" cy="3952800"/>
          </a:xfrm>
          <a:prstGeom prst="roundRect">
            <a:avLst>
              <a:gd name="adj" fmla="val 5580"/>
            </a:avLst>
          </a:prstGeom>
          <a:solidFill>
            <a:srgbClr val="119EE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44000" rtlCol="0" anchor="ctr" anchorCtr="0"/>
          <a:lstStyle/>
          <a:p>
            <a:r>
              <a:rPr lang="nl-NL" sz="3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</a:t>
            </a:r>
            <a:r>
              <a:rPr lang="nl-NL" sz="3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 belangrijk dat </a:t>
            </a:r>
            <a:r>
              <a:rPr lang="nl-NL" sz="3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medewerkers en cliënten weten </a:t>
            </a:r>
            <a:r>
              <a:rPr lang="nl-NL" sz="3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zij kunnen doen om brand te voorkomen én wat te doen als er toch een brand ontstaat.</a:t>
            </a:r>
          </a:p>
        </p:txBody>
      </p:sp>
    </p:spTree>
    <p:extLst>
      <p:ext uri="{BB962C8B-B14F-4D97-AF65-F5344CB8AC3E}">
        <p14:creationId xmlns:p14="http://schemas.microsoft.com/office/powerpoint/2010/main" val="7767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843588" y="654143"/>
            <a:ext cx="5728447" cy="4397189"/>
          </a:xfrm>
        </p:spPr>
        <p:txBody>
          <a:bodyPr/>
          <a:lstStyle/>
          <a:p>
            <a:r>
              <a:rPr lang="nl-NL" dirty="0"/>
              <a:t>Oefen de vluchtroute. Een dagelijkse looproute door het pand is niet altijd de beste vluchtroute.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85" y="2366682"/>
            <a:ext cx="3578400" cy="3578400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94" y="474753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24338" y="-1"/>
            <a:ext cx="5728447" cy="6857999"/>
          </a:xfrm>
        </p:spPr>
        <p:txBody>
          <a:bodyPr>
            <a:normAutofit/>
          </a:bodyPr>
          <a:lstStyle/>
          <a:p>
            <a:r>
              <a:rPr lang="nl-NL" dirty="0" smtClean="0"/>
              <a:t>Ken </a:t>
            </a:r>
            <a:r>
              <a:rPr lang="nl-NL" dirty="0"/>
              <a:t>de vluchtroute blindelings. Vluchten moet ook mogelijk zijn als het zicht slecht is door dichte rook. 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29" y="2268084"/>
            <a:ext cx="1817008" cy="1817008"/>
          </a:xfrm>
          <a:prstGeom prst="rect">
            <a:avLst/>
          </a:prstGeom>
        </p:spPr>
      </p:pic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5007358" y="-1"/>
            <a:ext cx="6307028" cy="6857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36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Ken </a:t>
            </a:r>
            <a:r>
              <a:rPr lang="nl-NL" dirty="0"/>
              <a:t>de noodprocedures voor alarmering en ontruiming.</a:t>
            </a:r>
          </a:p>
        </p:txBody>
      </p:sp>
    </p:spTree>
    <p:extLst>
      <p:ext uri="{BB962C8B-B14F-4D97-AF65-F5344CB8AC3E}">
        <p14:creationId xmlns:p14="http://schemas.microsoft.com/office/powerpoint/2010/main" val="1570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8918" y="376518"/>
            <a:ext cx="10108215" cy="3455894"/>
          </a:xfrm>
        </p:spPr>
        <p:txBody>
          <a:bodyPr>
            <a:noAutofit/>
          </a:bodyPr>
          <a:lstStyle/>
          <a:p>
            <a:r>
              <a:rPr lang="nl-NL" dirty="0"/>
              <a:t>Wees </a:t>
            </a:r>
            <a:r>
              <a:rPr lang="nl-NL" dirty="0" smtClean="0"/>
              <a:t>voorbereid</a:t>
            </a:r>
            <a:r>
              <a:rPr lang="nl-NL" dirty="0"/>
              <a:t> </a:t>
            </a:r>
            <a:br>
              <a:rPr lang="nl-NL" dirty="0"/>
            </a:br>
            <a:r>
              <a:rPr lang="nl-NL" dirty="0"/>
              <a:t>op brand</a:t>
            </a:r>
            <a:r>
              <a:rPr lang="nl-NL" dirty="0" smtClean="0"/>
              <a:t>,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reageer snel </a:t>
            </a:r>
            <a:br>
              <a:rPr lang="nl-NL" dirty="0"/>
            </a:br>
            <a:r>
              <a:rPr lang="nl-NL" dirty="0"/>
              <a:t>en alert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279250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843588" y="654143"/>
            <a:ext cx="5728447" cy="4397189"/>
          </a:xfrm>
        </p:spPr>
        <p:txBody>
          <a:bodyPr/>
          <a:lstStyle/>
          <a:p>
            <a:r>
              <a:rPr lang="nl-NL" dirty="0" smtClean="0"/>
              <a:t>Weet </a:t>
            </a:r>
            <a:r>
              <a:rPr lang="nl-NL" dirty="0"/>
              <a:t>waar (hand)brandmelders hangen, zodat zo snel mogelijk alarm geslagen kan worden. 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85" y="2366682"/>
            <a:ext cx="3578400" cy="3578400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94" y="474753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24338" y="0"/>
            <a:ext cx="6496214" cy="6858000"/>
          </a:xfrm>
        </p:spPr>
        <p:txBody>
          <a:bodyPr>
            <a:normAutofit/>
          </a:bodyPr>
          <a:lstStyle/>
          <a:p>
            <a:r>
              <a:rPr lang="nl-NL" dirty="0"/>
              <a:t>Waarschuw andere aanwezigen. Denk ook aan doven en slechthorenden,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zij </a:t>
            </a:r>
            <a:r>
              <a:rPr lang="nl-NL" dirty="0"/>
              <a:t>horen de rookmelder niet.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29" y="2268084"/>
            <a:ext cx="1817008" cy="1817008"/>
          </a:xfrm>
          <a:prstGeom prst="rect">
            <a:avLst/>
          </a:prstGeom>
        </p:spPr>
      </p:pic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5007358" y="-1"/>
            <a:ext cx="6307028" cy="6857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36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/>
              <a:t>Sluit deuren en ramen, </a:t>
            </a:r>
            <a:br>
              <a:rPr lang="nl-NL" dirty="0"/>
            </a:br>
            <a:r>
              <a:rPr lang="nl-NL" dirty="0"/>
              <a:t>zodat de brand en rook zich niet sneller verspreiden</a:t>
            </a:r>
            <a:r>
              <a:rPr lang="nl-NL" dirty="0" smtClean="0"/>
              <a:t>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6615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8918" y="376518"/>
            <a:ext cx="10108215" cy="3455894"/>
          </a:xfrm>
        </p:spPr>
        <p:txBody>
          <a:bodyPr>
            <a:noAutofit/>
          </a:bodyPr>
          <a:lstStyle/>
          <a:p>
            <a:r>
              <a:rPr lang="nl-NL" dirty="0"/>
              <a:t>Wees </a:t>
            </a:r>
            <a:r>
              <a:rPr lang="nl-NL" dirty="0" smtClean="0"/>
              <a:t>voorbereid</a:t>
            </a:r>
            <a:r>
              <a:rPr lang="nl-NL" dirty="0"/>
              <a:t> </a:t>
            </a:r>
            <a:br>
              <a:rPr lang="nl-NL" dirty="0"/>
            </a:br>
            <a:r>
              <a:rPr lang="nl-NL" dirty="0"/>
              <a:t>op brand, </a:t>
            </a:r>
            <a:br>
              <a:rPr lang="nl-NL" dirty="0"/>
            </a:br>
            <a:r>
              <a:rPr lang="nl-NL" dirty="0"/>
              <a:t>weet wanneer </a:t>
            </a:r>
            <a:br>
              <a:rPr lang="nl-NL" dirty="0"/>
            </a:br>
            <a:r>
              <a:rPr lang="nl-NL" dirty="0"/>
              <a:t>te blussen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279250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843588" y="654143"/>
            <a:ext cx="5728447" cy="4397189"/>
          </a:xfrm>
        </p:spPr>
        <p:txBody>
          <a:bodyPr/>
          <a:lstStyle/>
          <a:p>
            <a:r>
              <a:rPr lang="nl-NL" dirty="0"/>
              <a:t>Blus alleen zelf zolang een brandje niet groter dan een voetbal is</a:t>
            </a:r>
            <a:r>
              <a:rPr lang="nl-NL" dirty="0" smtClean="0"/>
              <a:t>.</a:t>
            </a:r>
            <a:r>
              <a:rPr lang="nl-NL" dirty="0"/>
              <a:t> 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85" y="2366682"/>
            <a:ext cx="3578400" cy="3578400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94" y="474753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24338" y="-23150"/>
            <a:ext cx="6496214" cy="6881150"/>
          </a:xfrm>
        </p:spPr>
        <p:txBody>
          <a:bodyPr>
            <a:normAutofit/>
          </a:bodyPr>
          <a:lstStyle/>
          <a:p>
            <a:r>
              <a:rPr lang="nl-NL" dirty="0" smtClean="0"/>
              <a:t>Rook </a:t>
            </a:r>
            <a:r>
              <a:rPr lang="nl-NL" dirty="0"/>
              <a:t>is extreem giftig.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Blijf </a:t>
            </a:r>
            <a:r>
              <a:rPr lang="nl-NL" dirty="0"/>
              <a:t>altijd uit de rook. 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29" y="2268084"/>
            <a:ext cx="1817008" cy="1817008"/>
          </a:xfrm>
          <a:prstGeom prst="rect">
            <a:avLst/>
          </a:prstGeom>
        </p:spPr>
      </p:pic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5007358" y="-1"/>
            <a:ext cx="6307028" cy="6857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36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Gebruik </a:t>
            </a:r>
            <a:r>
              <a:rPr lang="nl-NL" dirty="0"/>
              <a:t>blusmiddelen alleen als bekend is hoe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ze </a:t>
            </a:r>
            <a:r>
              <a:rPr lang="nl-NL" dirty="0"/>
              <a:t>werken. Laat blussen anders aan anderen over.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72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8918" y="376518"/>
            <a:ext cx="10108215" cy="3455894"/>
          </a:xfrm>
        </p:spPr>
        <p:txBody>
          <a:bodyPr>
            <a:noAutofit/>
          </a:bodyPr>
          <a:lstStyle/>
          <a:p>
            <a:r>
              <a:rPr lang="nl-NL" dirty="0"/>
              <a:t>Wees </a:t>
            </a:r>
            <a:r>
              <a:rPr lang="nl-NL" dirty="0" smtClean="0"/>
              <a:t>voorbereid</a:t>
            </a:r>
            <a:r>
              <a:rPr lang="nl-NL" dirty="0"/>
              <a:t> </a:t>
            </a:r>
            <a:br>
              <a:rPr lang="nl-NL" dirty="0"/>
            </a:br>
            <a:r>
              <a:rPr lang="nl-NL" dirty="0"/>
              <a:t>op brand, </a:t>
            </a:r>
            <a:r>
              <a:rPr lang="nl-NL" dirty="0" smtClean="0"/>
              <a:t>leer </a:t>
            </a:r>
            <a:br>
              <a:rPr lang="nl-NL" dirty="0" smtClean="0"/>
            </a:br>
            <a:r>
              <a:rPr lang="nl-NL" dirty="0" smtClean="0"/>
              <a:t>veilig</a:t>
            </a:r>
            <a:r>
              <a:rPr lang="nl-NL" dirty="0"/>
              <a:t> </a:t>
            </a:r>
            <a:br>
              <a:rPr lang="nl-NL" dirty="0"/>
            </a:br>
            <a:r>
              <a:rPr lang="nl-NL" dirty="0"/>
              <a:t>vluchten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279250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843588" y="654143"/>
            <a:ext cx="5728447" cy="4397189"/>
          </a:xfrm>
        </p:spPr>
        <p:txBody>
          <a:bodyPr/>
          <a:lstStyle/>
          <a:p>
            <a:r>
              <a:rPr lang="nl-NL" dirty="0"/>
              <a:t>Houd het hoofd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tijdens </a:t>
            </a:r>
            <a:r>
              <a:rPr lang="nl-NL" dirty="0"/>
              <a:t>vluchten laag bij de grond, daar is minder giftige rook en meer zuurstof.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85" y="2366682"/>
            <a:ext cx="3578400" cy="3578400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94" y="474753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2520000" y="1472839"/>
            <a:ext cx="7020000" cy="3953049"/>
          </a:xfrm>
          <a:prstGeom prst="roundRect">
            <a:avLst>
              <a:gd name="adj" fmla="val 5580"/>
            </a:avLst>
          </a:prstGeom>
          <a:solidFill>
            <a:srgbClr val="119EE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44000" rtlCol="0" anchor="ctr" anchorCtr="0"/>
          <a:lstStyle/>
          <a:p>
            <a:r>
              <a:rPr lang="nl-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 deze presentatie een aantal handige tips om zelf toe te passen en </a:t>
            </a:r>
            <a:r>
              <a:rPr lang="nl-NL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om met </a:t>
            </a:r>
            <a:r>
              <a:rPr lang="nl-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je </a:t>
            </a:r>
            <a:r>
              <a:rPr lang="nl-NL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cliënten te </a:t>
            </a:r>
            <a:r>
              <a:rPr lang="nl-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bespreken.</a:t>
            </a:r>
          </a:p>
        </p:txBody>
      </p:sp>
    </p:spTree>
    <p:extLst>
      <p:ext uri="{BB962C8B-B14F-4D97-AF65-F5344CB8AC3E}">
        <p14:creationId xmlns:p14="http://schemas.microsoft.com/office/powerpoint/2010/main" val="10372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24338" y="-23150"/>
            <a:ext cx="5728447" cy="6881150"/>
          </a:xfrm>
        </p:spPr>
        <p:txBody>
          <a:bodyPr>
            <a:normAutofit/>
          </a:bodyPr>
          <a:lstStyle/>
          <a:p>
            <a:r>
              <a:rPr lang="nl-NL" dirty="0" smtClean="0"/>
              <a:t>Maak bij brand alleen een deur open als de deur en deurklink koud zijn, anders </a:t>
            </a:r>
            <a:r>
              <a:rPr lang="nl-NL" dirty="0" smtClean="0"/>
              <a:t>kan een </a:t>
            </a:r>
            <a:r>
              <a:rPr lang="nl-NL" dirty="0" err="1" smtClean="0"/>
              <a:t>steek-vlam</a:t>
            </a:r>
            <a:r>
              <a:rPr lang="nl-NL" dirty="0" smtClean="0"/>
              <a:t> ontstaan</a:t>
            </a:r>
            <a:r>
              <a:rPr lang="nl-NL" dirty="0" smtClean="0"/>
              <a:t>.</a:t>
            </a:r>
            <a:r>
              <a:rPr lang="nl-NL" dirty="0"/>
              <a:t> Komt er rook uit de ruimte? Ga dan niet naar binnen en sluit de </a:t>
            </a:r>
            <a:r>
              <a:rPr lang="nl-NL" dirty="0" smtClean="0"/>
              <a:t>deur.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29" y="2268084"/>
            <a:ext cx="1817008" cy="18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24338" y="-23150"/>
            <a:ext cx="5728447" cy="6881150"/>
          </a:xfrm>
        </p:spPr>
        <p:txBody>
          <a:bodyPr>
            <a:normAutofit/>
          </a:bodyPr>
          <a:lstStyle/>
          <a:p>
            <a:r>
              <a:rPr lang="nl-NL" dirty="0" smtClean="0"/>
              <a:t>Sluit </a:t>
            </a:r>
            <a:r>
              <a:rPr lang="nl-NL" dirty="0"/>
              <a:t>ramen en deuren weer snel tijdens het vluchten om te voorkomen dat brand en rook zich sneller verspreiden.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29" y="2268084"/>
            <a:ext cx="1817008" cy="18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8918" y="376518"/>
            <a:ext cx="10108215" cy="3455894"/>
          </a:xfrm>
        </p:spPr>
        <p:txBody>
          <a:bodyPr>
            <a:noAutofit/>
          </a:bodyPr>
          <a:lstStyle/>
          <a:p>
            <a:r>
              <a:rPr lang="nl-NL" dirty="0"/>
              <a:t>Wees </a:t>
            </a:r>
            <a:r>
              <a:rPr lang="nl-NL" dirty="0" smtClean="0"/>
              <a:t>voorbereid</a:t>
            </a:r>
            <a:r>
              <a:rPr lang="nl-NL" dirty="0"/>
              <a:t> </a:t>
            </a:r>
            <a:br>
              <a:rPr lang="nl-NL" dirty="0"/>
            </a:br>
            <a:r>
              <a:rPr lang="nl-NL" dirty="0"/>
              <a:t>op brand, </a:t>
            </a:r>
            <a:r>
              <a:rPr lang="nl-NL" dirty="0" smtClean="0"/>
              <a:t>ken </a:t>
            </a:r>
            <a:br>
              <a:rPr lang="nl-NL" dirty="0" smtClean="0"/>
            </a:br>
            <a:r>
              <a:rPr lang="nl-NL" dirty="0" smtClean="0"/>
              <a:t>de </a:t>
            </a:r>
            <a:r>
              <a:rPr lang="nl-NL" dirty="0"/>
              <a:t>eerste-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hulp-regels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279250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843588" y="654143"/>
            <a:ext cx="5728447" cy="4397189"/>
          </a:xfrm>
        </p:spPr>
        <p:txBody>
          <a:bodyPr/>
          <a:lstStyle/>
          <a:p>
            <a:r>
              <a:rPr lang="nl-NL" dirty="0" smtClean="0"/>
              <a:t>Brandwond</a:t>
            </a:r>
            <a:r>
              <a:rPr lang="nl-NL" dirty="0"/>
              <a:t>?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Eerst </a:t>
            </a:r>
            <a:r>
              <a:rPr lang="nl-NL" dirty="0"/>
              <a:t>10 minuten lauw stromend water, de rest komt later. 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85" y="2366682"/>
            <a:ext cx="3578400" cy="3578400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94" y="474753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24338" y="-23150"/>
            <a:ext cx="6496214" cy="6881150"/>
          </a:xfrm>
        </p:spPr>
        <p:txBody>
          <a:bodyPr>
            <a:normAutofit/>
          </a:bodyPr>
          <a:lstStyle/>
          <a:p>
            <a:r>
              <a:rPr lang="nl-NL" dirty="0"/>
              <a:t>Verwijder geen kleding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van </a:t>
            </a:r>
            <a:r>
              <a:rPr lang="nl-NL" dirty="0"/>
              <a:t>brandwonden</a:t>
            </a:r>
            <a:r>
              <a:rPr lang="nl-NL" dirty="0" smtClean="0"/>
              <a:t>.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29" y="2268084"/>
            <a:ext cx="1817008" cy="1817008"/>
          </a:xfrm>
          <a:prstGeom prst="rect">
            <a:avLst/>
          </a:prstGeom>
        </p:spPr>
      </p:pic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5007358" y="-1"/>
            <a:ext cx="6307028" cy="6857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36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Smeer </a:t>
            </a:r>
            <a:r>
              <a:rPr lang="nl-NL" dirty="0"/>
              <a:t>niets op een brandwond. Bedek de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wond </a:t>
            </a:r>
            <a:r>
              <a:rPr lang="nl-NL" dirty="0"/>
              <a:t>met steriel verband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of </a:t>
            </a:r>
            <a:r>
              <a:rPr lang="nl-NL" dirty="0"/>
              <a:t>een schone doek.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9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44918" y="3033913"/>
            <a:ext cx="9840025" cy="1239905"/>
          </a:xfrm>
          <a:prstGeom prst="rect">
            <a:avLst/>
          </a:prstGeom>
          <a:solidFill>
            <a:srgbClr val="0F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4800" b="1" dirty="0" smtClean="0">
                <a:latin typeface="Arial" charset="0"/>
                <a:ea typeface="Arial" charset="0"/>
                <a:cs typeface="Arial" charset="0"/>
              </a:rPr>
              <a:t>www.ikmaakdezorgbrandveilig.nl</a:t>
            </a:r>
            <a:endParaRPr lang="nl-NL" sz="4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1794008"/>
            <a:ext cx="3556000" cy="1239905"/>
          </a:xfrm>
          <a:prstGeom prst="rect">
            <a:avLst/>
          </a:prstGeom>
          <a:solidFill>
            <a:srgbClr val="0F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4800" b="1" dirty="0" smtClean="0">
                <a:latin typeface="Arial" charset="0"/>
                <a:ea typeface="Arial" charset="0"/>
                <a:cs typeface="Arial" charset="0"/>
              </a:rPr>
              <a:t>Meer tips?</a:t>
            </a:r>
            <a:endParaRPr lang="nl-NL" sz="4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4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8919" y="376518"/>
            <a:ext cx="8184775" cy="3455894"/>
          </a:xfrm>
        </p:spPr>
        <p:txBody>
          <a:bodyPr>
            <a:normAutofit/>
          </a:bodyPr>
          <a:lstStyle/>
          <a:p>
            <a:r>
              <a:rPr lang="nl-NL" dirty="0" smtClean="0"/>
              <a:t>Voorkom brand, 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wees voorzichtig</a:t>
            </a:r>
            <a:r>
              <a:rPr lang="nl-NL" dirty="0"/>
              <a:t> </a:t>
            </a:r>
            <a:br>
              <a:rPr lang="nl-NL" dirty="0"/>
            </a:br>
            <a:r>
              <a:rPr lang="nl-NL" dirty="0"/>
              <a:t>in de keuken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279250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843588" y="654143"/>
            <a:ext cx="5728447" cy="4397189"/>
          </a:xfrm>
        </p:spPr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Houd </a:t>
            </a:r>
            <a:r>
              <a:rPr lang="nl-NL" dirty="0"/>
              <a:t>brandbare objecten zoals keukenrol en pannenlappen uit de buurt van de kookplaat.</a:t>
            </a:r>
            <a:r>
              <a:rPr lang="nl-NL"/>
              <a:t> </a:t>
            </a:r>
            <a:endParaRPr lang="nl-NL" dirty="0" smtClean="0"/>
          </a:p>
          <a:p>
            <a:pPr>
              <a:lnSpc>
                <a:spcPct val="100000"/>
              </a:lnSpc>
            </a:pP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66" y="2366682"/>
            <a:ext cx="3576917" cy="3576917"/>
          </a:xfrm>
          <a:prstGeom prst="ellipse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94" y="474753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24338" y="0"/>
            <a:ext cx="6307028" cy="6857999"/>
          </a:xfrm>
        </p:spPr>
        <p:txBody>
          <a:bodyPr>
            <a:normAutofit/>
          </a:bodyPr>
          <a:lstStyle/>
          <a:p>
            <a:r>
              <a:rPr lang="nl-NL" sz="3400" dirty="0"/>
              <a:t/>
            </a:r>
            <a:br>
              <a:rPr lang="nl-NL" sz="3400" dirty="0"/>
            </a:br>
            <a:endParaRPr lang="nl-NL" sz="3400" dirty="0"/>
          </a:p>
          <a:p>
            <a:r>
              <a:rPr lang="nl-NL" sz="3400" dirty="0" smtClean="0"/>
              <a:t>Blijf </a:t>
            </a:r>
            <a:r>
              <a:rPr lang="nl-NL" sz="3400" dirty="0"/>
              <a:t>in de buurt tijdens het koken en houd een passende deksel bij de hand. Die is nodig om het vuur te doven als de vlam in de pan slaat.</a:t>
            </a:r>
          </a:p>
          <a:p>
            <a:endParaRPr lang="nl-NL" sz="3400" dirty="0" smtClean="0"/>
          </a:p>
          <a:p>
            <a:endParaRPr lang="nl-NL" sz="3400" dirty="0" smtClean="0"/>
          </a:p>
          <a:p>
            <a:endParaRPr lang="nl-NL" sz="3400" dirty="0" smtClean="0"/>
          </a:p>
          <a:p>
            <a:endParaRPr lang="nl-NL" sz="3400" dirty="0"/>
          </a:p>
          <a:p>
            <a:endParaRPr lang="nl-NL" sz="3400" dirty="0" smtClean="0"/>
          </a:p>
          <a:p>
            <a:endParaRPr lang="nl-NL" sz="3400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29" y="2268084"/>
            <a:ext cx="1817008" cy="1817008"/>
          </a:xfrm>
          <a:prstGeom prst="rect">
            <a:avLst/>
          </a:prstGeom>
        </p:spPr>
      </p:pic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5007358" y="-1"/>
            <a:ext cx="6307028" cy="6857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36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3400" dirty="0" smtClean="0"/>
          </a:p>
          <a:p>
            <a:endParaRPr lang="nl-NL" sz="3400" dirty="0"/>
          </a:p>
          <a:p>
            <a:r>
              <a:rPr lang="nl-NL" sz="3400" dirty="0" smtClean="0"/>
              <a:t/>
            </a:r>
            <a:br>
              <a:rPr lang="nl-NL" sz="3400" dirty="0" smtClean="0"/>
            </a:br>
            <a:endParaRPr lang="nl-NL" sz="3400" dirty="0" smtClean="0"/>
          </a:p>
          <a:p>
            <a:endParaRPr lang="nl-NL" sz="3400" dirty="0" smtClean="0"/>
          </a:p>
          <a:p>
            <a:endParaRPr lang="nl-NL" sz="3400" dirty="0"/>
          </a:p>
          <a:p>
            <a:endParaRPr lang="nl-NL" sz="3400" dirty="0" smtClean="0"/>
          </a:p>
          <a:p>
            <a:pPr>
              <a:tabLst>
                <a:tab pos="704850" algn="l"/>
              </a:tabLst>
            </a:pPr>
            <a:r>
              <a:rPr lang="nl-NL" sz="3400" dirty="0" smtClean="0"/>
              <a:t>Let bij het gebruik van de magnetron goed op de bereidingstijd en het wattage. </a:t>
            </a:r>
          </a:p>
          <a:p>
            <a:endParaRPr lang="nl-NL" sz="3400" dirty="0" smtClean="0"/>
          </a:p>
          <a:p>
            <a:endParaRPr lang="nl-NL" sz="3400" dirty="0"/>
          </a:p>
        </p:txBody>
      </p:sp>
    </p:spTree>
    <p:extLst>
      <p:ext uri="{BB962C8B-B14F-4D97-AF65-F5344CB8AC3E}">
        <p14:creationId xmlns:p14="http://schemas.microsoft.com/office/powerpoint/2010/main" val="19181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28919" y="376518"/>
            <a:ext cx="8682316" cy="3455894"/>
          </a:xfrm>
        </p:spPr>
        <p:txBody>
          <a:bodyPr>
            <a:noAutofit/>
          </a:bodyPr>
          <a:lstStyle/>
          <a:p>
            <a:r>
              <a:rPr lang="nl-NL" dirty="0" smtClean="0"/>
              <a:t>Voorkom brand,</a:t>
            </a:r>
            <a:br>
              <a:rPr lang="nl-NL" dirty="0" smtClean="0"/>
            </a:br>
            <a:r>
              <a:rPr lang="nl-NL" dirty="0" smtClean="0"/>
              <a:t>ga</a:t>
            </a:r>
            <a:r>
              <a:rPr lang="nl-NL" dirty="0"/>
              <a:t> </a:t>
            </a:r>
            <a:r>
              <a:rPr lang="nl-NL" dirty="0" smtClean="0"/>
              <a:t>zorgvuldig</a:t>
            </a:r>
            <a:r>
              <a:rPr lang="nl-NL" dirty="0"/>
              <a:t> </a:t>
            </a:r>
            <a:br>
              <a:rPr lang="nl-NL" dirty="0"/>
            </a:br>
            <a:r>
              <a:rPr lang="nl-NL" dirty="0" smtClean="0"/>
              <a:t>om met </a:t>
            </a:r>
            <a:br>
              <a:rPr lang="nl-NL" dirty="0" smtClean="0"/>
            </a:br>
            <a:r>
              <a:rPr lang="nl-NL" dirty="0" smtClean="0"/>
              <a:t>kaarsen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279250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855163" y="654143"/>
            <a:ext cx="5728447" cy="4397189"/>
          </a:xfrm>
        </p:spPr>
        <p:txBody>
          <a:bodyPr/>
          <a:lstStyle/>
          <a:p>
            <a:r>
              <a:rPr lang="nl-NL" dirty="0" smtClean="0"/>
              <a:t>Gebruik </a:t>
            </a:r>
            <a:r>
              <a:rPr lang="nl-NL" dirty="0"/>
              <a:t>stevige en onbrandbare standaards of </a:t>
            </a:r>
            <a:r>
              <a:rPr lang="nl-NL" dirty="0" err="1"/>
              <a:t>waxinelichthouders</a:t>
            </a:r>
            <a:r>
              <a:rPr lang="nl-NL" dirty="0"/>
              <a:t>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68" y="2360632"/>
            <a:ext cx="3578400" cy="3578400"/>
          </a:xfrm>
          <a:prstGeom prst="ellipse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94" y="474753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553</Words>
  <Application>Microsoft Macintosh PowerPoint</Application>
  <PresentationFormat>Breedbeeld</PresentationFormat>
  <Paragraphs>122</Paragraphs>
  <Slides>45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50" baseType="lpstr">
      <vt:lpstr>Arial Black</vt:lpstr>
      <vt:lpstr>Calibri</vt:lpstr>
      <vt:lpstr>Calibri Light</vt:lpstr>
      <vt:lpstr>Arial</vt:lpstr>
      <vt:lpstr>Office-thema</vt:lpstr>
      <vt:lpstr>Handige tips  Om brand te voorkomen en  goed te kunnen reageren bij brand </vt:lpstr>
      <vt:lpstr>PowerPoint-presentatie</vt:lpstr>
      <vt:lpstr>PowerPoint-presentatie</vt:lpstr>
      <vt:lpstr>PowerPoint-presentatie</vt:lpstr>
      <vt:lpstr>Voorkom brand,  wees voorzichtig  in de keuken</vt:lpstr>
      <vt:lpstr>PowerPoint-presentatie</vt:lpstr>
      <vt:lpstr>PowerPoint-presentatie</vt:lpstr>
      <vt:lpstr>Voorkom brand, ga zorgvuldig  om met  kaarsen</vt:lpstr>
      <vt:lpstr>PowerPoint-presentatie</vt:lpstr>
      <vt:lpstr>PowerPoint-presentatie</vt:lpstr>
      <vt:lpstr>Voorkom brand, wees slim met elektrische apparaten</vt:lpstr>
      <vt:lpstr>PowerPoint-presentatie</vt:lpstr>
      <vt:lpstr>PowerPoint-presentatie</vt:lpstr>
      <vt:lpstr>Voorkom brand,  gebruik  verlengsnoeren verstandig</vt:lpstr>
      <vt:lpstr>PowerPoint-presentatie</vt:lpstr>
      <vt:lpstr>PowerPoint-presentatie</vt:lpstr>
      <vt:lpstr>Voorkom brand,  rook veilig</vt:lpstr>
      <vt:lpstr>PowerPoint-presentatie</vt:lpstr>
      <vt:lpstr>PowerPoint-presentatie</vt:lpstr>
      <vt:lpstr>Voorkom brand, denk na over  zuurstofflessen</vt:lpstr>
      <vt:lpstr>PowerPoint-presentatie</vt:lpstr>
      <vt:lpstr>PowerPoint-presentatie</vt:lpstr>
      <vt:lpstr>Voorkom brand,  versier slim  bij feestjes</vt:lpstr>
      <vt:lpstr>PowerPoint-presentatie</vt:lpstr>
      <vt:lpstr>PowerPoint-presentatie</vt:lpstr>
      <vt:lpstr>Wees voorbereid  op brand, neem voorzorgsmaat- regelen</vt:lpstr>
      <vt:lpstr>PowerPoint-presentatie</vt:lpstr>
      <vt:lpstr>PowerPoint-presentatie</vt:lpstr>
      <vt:lpstr>Wees voorbereid  op brand, oefen  wat te doen</vt:lpstr>
      <vt:lpstr>PowerPoint-presentatie</vt:lpstr>
      <vt:lpstr>PowerPoint-presentatie</vt:lpstr>
      <vt:lpstr>Wees voorbereid  op brand,  reageer snel  en alert</vt:lpstr>
      <vt:lpstr>PowerPoint-presentatie</vt:lpstr>
      <vt:lpstr>PowerPoint-presentatie</vt:lpstr>
      <vt:lpstr>Wees voorbereid  op brand,  weet wanneer  te blussen</vt:lpstr>
      <vt:lpstr>PowerPoint-presentatie</vt:lpstr>
      <vt:lpstr>PowerPoint-presentatie</vt:lpstr>
      <vt:lpstr>Wees voorbereid  op brand, leer  veilig  vluchten</vt:lpstr>
      <vt:lpstr>PowerPoint-presentatie</vt:lpstr>
      <vt:lpstr>PowerPoint-presentatie</vt:lpstr>
      <vt:lpstr>PowerPoint-presentatie</vt:lpstr>
      <vt:lpstr>Wees voorbereid  op brand, ken  de eerste-  hulp-regels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Voorkom brand, wees slim met elektrische apparaten</dc:title>
  <dc:creator>Laura van Lith</dc:creator>
  <cp:lastModifiedBy>Laura van Lith</cp:lastModifiedBy>
  <cp:revision>75</cp:revision>
  <dcterms:created xsi:type="dcterms:W3CDTF">2017-06-14T10:25:52Z</dcterms:created>
  <dcterms:modified xsi:type="dcterms:W3CDTF">2017-06-22T15:48:44Z</dcterms:modified>
</cp:coreProperties>
</file>